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05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58" r:id="rId7"/>
    <p:sldId id="262" r:id="rId8"/>
    <p:sldId id="282" r:id="rId9"/>
    <p:sldId id="280" r:id="rId10"/>
    <p:sldId id="281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6C51"/>
    <a:srgbClr val="8A604C"/>
    <a:srgbClr val="8189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24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outlineViewPr>
    <p:cViewPr>
      <p:scale>
        <a:sx n="33" d="100"/>
        <a:sy n="33" d="100"/>
      </p:scale>
      <p:origin x="0" y="-8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8FCD50D-240B-4202-BA15-9436303309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6A40-88CC-4CF8-A82C-0522A84173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B78CE2-C833-4BFB-B646-A41BF50DD3DE}" type="datetimeFigureOut">
              <a:rPr lang="en-US" smtClean="0"/>
              <a:t>5/21/2022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21F718-5D0C-484C-9E94-4002D1F60A1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46DE25-1D25-4297-ACEE-43B0A6165A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706342-55CD-4F55-9921-27DD6E1BACC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9513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5D0CA-A9EA-4786-92CB-50D9D9B29FEF}" type="datetimeFigureOut">
              <a:rPr lang="en-US" smtClean="0"/>
              <a:t>5/21/2022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86772-94DE-41DD-845F-738AE05EE9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25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85308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66828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802518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BE5F371-5525-435D-A976-3813CDC7E2F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332B57-459F-4669-8A88-96A6A1E147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3925" y="0"/>
            <a:ext cx="5758075" cy="5391215"/>
          </a:xfrm>
          <a:prstGeom prst="rect">
            <a:avLst/>
          </a:prstGeom>
          <a:solidFill>
            <a:schemeClr val="accent6">
              <a:lumMod val="60000"/>
              <a:lumOff val="40000"/>
              <a:alpha val="5000"/>
            </a:schemeClr>
          </a:solidFill>
        </p:spPr>
        <p:txBody>
          <a:bodyPr tIns="5394960" anchor="b"/>
          <a:lstStyle>
            <a:lvl1pPr>
              <a:lnSpc>
                <a:spcPct val="80000"/>
              </a:lnSpc>
              <a:defRPr sz="60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F4472392-D2F6-424E-BA23-46AF83099F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33926" y="5391215"/>
            <a:ext cx="5758074" cy="1466785"/>
          </a:xfrm>
          <a:prstGeom prst="rect">
            <a:avLst/>
          </a:prstGeom>
          <a:solidFill>
            <a:schemeClr val="accent6">
              <a:lumMod val="60000"/>
              <a:lumOff val="40000"/>
              <a:alpha val="5000"/>
            </a:schemeClr>
          </a:solidFill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2000" i="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49209FF-BA53-4DEA-823A-B6660FF16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6434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97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ECBA8-B670-42D7-A41A-9EEF34539A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9826" y="1209670"/>
            <a:ext cx="5135764" cy="495300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D74CE58-DADF-49AA-ACA2-255E4E0CEFF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908065E7-24BC-4E6E-B716-10D3EFBE36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59826" y="1789866"/>
            <a:ext cx="5135764" cy="357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buNone/>
              <a:defRPr sz="18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810BB-89E8-42E9-835D-08D37EEA1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8AC4F-C5EE-4991-A325-A93AAFB46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73368" y="6356350"/>
            <a:ext cx="29718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7D8A0-22D0-4A0F-9295-1F6FA4AAC4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39528" y="6356350"/>
            <a:ext cx="175606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4510687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FB531-EB7A-4EBE-8F44-25261902B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7463" y="986268"/>
            <a:ext cx="2893813" cy="1034385"/>
          </a:xfrm>
          <a:prstGeom prst="rect">
            <a:avLst/>
          </a:prstGeom>
        </p:spPr>
        <p:txBody>
          <a:bodyPr anchor="ctr"/>
          <a:lstStyle>
            <a:lvl1pPr algn="r">
              <a:defRPr sz="320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546163CD-B898-4FBF-A465-61F3E3E8705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41407" y="699461"/>
            <a:ext cx="6547507" cy="155201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5000"/>
              </a:lnSpc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661CDF2-6D55-4CB0-89A5-D6E2B7AA899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993571"/>
            <a:ext cx="12192000" cy="38644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25E9E-378B-4941-AEA1-E4C3CD151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3497062" cy="501650"/>
          </a:xfrm>
          <a:solidFill>
            <a:schemeClr val="accent6">
              <a:alpha val="7000"/>
            </a:schemeClr>
          </a:solidFill>
        </p:spPr>
        <p:txBody>
          <a:bodyPr lIns="841248" bIns="13716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2E291-B9AF-4251-9B9C-43126377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97062" y="6356350"/>
            <a:ext cx="5197878" cy="501650"/>
          </a:xfrm>
          <a:solidFill>
            <a:schemeClr val="accent6">
              <a:alpha val="7000"/>
            </a:schemeClr>
          </a:solidFill>
        </p:spPr>
        <p:txBody>
          <a:bodyPr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57E80-C904-497A-A70B-BB9ADEB3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94940" y="6356350"/>
            <a:ext cx="3497060" cy="501650"/>
          </a:xfrm>
          <a:solidFill>
            <a:schemeClr val="accent6">
              <a:alpha val="7000"/>
            </a:schemeClr>
          </a:solidFill>
        </p:spPr>
        <p:txBody>
          <a:bodyPr rIns="576072"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9064865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650337A3-2F47-4D9A-B240-572DD3AE3F1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3DDD687-62AC-4FD3-A6C3-9857FD3187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5970123" cy="4684719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22960" anchor="b"/>
          <a:lstStyle>
            <a:lvl1pPr>
              <a:lnSpc>
                <a:spcPct val="80000"/>
              </a:lnSpc>
              <a:spcBef>
                <a:spcPts val="1000"/>
              </a:spcBef>
              <a:defRPr sz="4000" cap="all" spc="2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72DB0EA3-58EE-48BD-8592-2D27FEC19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4684719"/>
            <a:ext cx="5970123" cy="2173281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22960" tIns="182880" anchor="t"/>
          <a:lstStyle>
            <a:lvl1pPr marL="0" indent="0">
              <a:lnSpc>
                <a:spcPct val="100000"/>
              </a:lnSpc>
              <a:buNone/>
              <a:defRPr sz="2000" i="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3E4EC-869C-4BBF-B0EC-C2DCA314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793A8E-14B8-4534-832A-F3787F735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466EFA-EBB1-46E4-BC21-6BD36CBA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E2DC116-1C4B-4BAE-B1C8-8EA04BBB8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70122" y="0"/>
            <a:ext cx="62218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8396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5036E8E-72DC-4FB2-BC8F-CA1AD2F3B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0"/>
            <a:ext cx="609599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5E96FC-B47B-4DA1-9369-B765A705FA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2287" y="2068863"/>
            <a:ext cx="4594823" cy="557552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8800B990-833E-4C0D-A433-B21CF9A79B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2287" y="2626414"/>
            <a:ext cx="4259684" cy="285999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5000"/>
              </a:lnSpc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7627E8A-9EB4-41E2-8847-B5BDD7FC7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62D8A98-3508-4B88-A239-BBFF76D51F4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C103218-0175-45B7-900A-DF77A2CC6BE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5999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F1478D8-A909-4307-9777-531032CF2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5998" y="6356350"/>
            <a:ext cx="3249170" cy="501649"/>
          </a:xfrm>
          <a:solidFill>
            <a:schemeClr val="accent1">
              <a:lumMod val="50000"/>
              <a:alpha val="9000"/>
            </a:schemeClr>
          </a:solidFill>
        </p:spPr>
        <p:txBody>
          <a:bodyPr lIns="365760" bIns="182880"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33DDC16-EF3C-4507-A82A-86B1B82C86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45167" y="6356350"/>
            <a:ext cx="2846831" cy="501650"/>
          </a:xfrm>
          <a:solidFill>
            <a:schemeClr val="accent1">
              <a:lumMod val="50000"/>
              <a:alpha val="9000"/>
            </a:schemeClr>
          </a:solidFill>
        </p:spPr>
        <p:txBody>
          <a:bodyPr rIns="594360" bIns="182880"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8262192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61E42000-EF35-469E-8324-0C7BD97EF7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FEB11-3B93-4C0A-A820-D5B092929B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5575851" cy="4210387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68680" bIns="182880" anchor="b"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CE695F7E-76BA-4A5F-9C71-C47DD1B567B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4210388"/>
            <a:ext cx="5575849" cy="2118216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22960" anchor="t"/>
          <a:lstStyle>
            <a:lvl1pPr marL="0" indent="0">
              <a:lnSpc>
                <a:spcPct val="125000"/>
              </a:lnSpc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66E471-F864-4D68-9682-2E0108374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" y="6331226"/>
            <a:ext cx="3497063" cy="526774"/>
          </a:xfrm>
          <a:solidFill>
            <a:schemeClr val="accent1">
              <a:lumMod val="50000"/>
              <a:alpha val="9000"/>
            </a:schemeClr>
          </a:solidFill>
        </p:spPr>
        <p:txBody>
          <a:bodyPr lIns="850392" bIns="13716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32384D-15A3-4765-AA16-FD8F27E55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97062" y="6336472"/>
            <a:ext cx="5197878" cy="529397"/>
          </a:xfrm>
          <a:solidFill>
            <a:schemeClr val="accent1">
              <a:lumMod val="50000"/>
              <a:alpha val="9000"/>
            </a:schemeClr>
          </a:solidFill>
        </p:spPr>
        <p:txBody>
          <a:bodyPr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BEB306-C51D-4724-AA0E-9EFA95D698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94940" y="6328604"/>
            <a:ext cx="3497060" cy="529396"/>
          </a:xfrm>
          <a:solidFill>
            <a:schemeClr val="accent1">
              <a:lumMod val="50000"/>
              <a:alpha val="9000"/>
            </a:schemeClr>
          </a:solidFill>
        </p:spPr>
        <p:txBody>
          <a:bodyPr rIns="585216"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770937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903676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485677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70840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676612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454132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835753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228864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281659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544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  <p:sldLayoutId id="2147483819" r:id="rId14"/>
    <p:sldLayoutId id="2147483823" r:id="rId15"/>
    <p:sldLayoutId id="2147483830" r:id="rId16"/>
    <p:sldLayoutId id="2147483831" r:id="rId17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yinterestingfacts.com/roman-numerals-facts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5" Type="http://schemas.openxmlformats.org/officeDocument/2006/relationships/hyperlink" Target="https://www.udemy.com/course-dashboard-redirect/?course_id=567828" TargetMode="External"/><Relationship Id="rId4" Type="http://schemas.openxmlformats.org/officeDocument/2006/relationships/hyperlink" Target="https://www.coolaboo.com/world-history/ancient-rome/roman-numeral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26">
            <a:extLst>
              <a:ext uri="{FF2B5EF4-FFF2-40B4-BE49-F238E27FC236}">
                <a16:creationId xmlns:a16="http://schemas.microsoft.com/office/drawing/2014/main" id="{600B5AE2-C5CC-499C-8F2D-249888BE2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28">
            <a:extLst>
              <a:ext uri="{FF2B5EF4-FFF2-40B4-BE49-F238E27FC236}">
                <a16:creationId xmlns:a16="http://schemas.microsoft.com/office/drawing/2014/main" id="{BA7A3698-B350-40E5-8475-9BCC41A08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5" name="Straight Connector 30">
            <a:extLst>
              <a:ext uri="{FF2B5EF4-FFF2-40B4-BE49-F238E27FC236}">
                <a16:creationId xmlns:a16="http://schemas.microsoft.com/office/drawing/2014/main" id="{0AC655C7-EC94-4BE6-84C8-2F9EFBBB2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6" name="Rectangle 32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34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49F6AF1-A89E-415F-93B2-6E9E72D0DD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-30085" y="5379869"/>
            <a:ext cx="4134164" cy="1483046"/>
          </a:xfr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vert="horz" lIns="0" tIns="45720" rIns="0" bIns="45720" rtlCol="0">
            <a:normAutofit/>
          </a:bodyPr>
          <a:lstStyle/>
          <a:p>
            <a:pPr indent="-2286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500" dirty="0">
                <a:solidFill>
                  <a:srgbClr val="FFFFFF"/>
                </a:solidFill>
              </a:rPr>
              <a:t>Iriza Ștefania</a:t>
            </a:r>
          </a:p>
          <a:p>
            <a:pPr indent="-2286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500" dirty="0" err="1">
                <a:solidFill>
                  <a:srgbClr val="FFFFFF"/>
                </a:solidFill>
              </a:rPr>
              <a:t>Anul</a:t>
            </a:r>
            <a:r>
              <a:rPr lang="en-US" sz="1500" dirty="0">
                <a:solidFill>
                  <a:srgbClr val="FFFFFF"/>
                </a:solidFill>
              </a:rPr>
              <a:t> II – </a:t>
            </a:r>
            <a:r>
              <a:rPr lang="en-US" sz="1500" dirty="0" err="1">
                <a:solidFill>
                  <a:srgbClr val="FFFFFF"/>
                </a:solidFill>
              </a:rPr>
              <a:t>subgrupa</a:t>
            </a:r>
            <a:r>
              <a:rPr lang="en-US" sz="1500" dirty="0">
                <a:solidFill>
                  <a:srgbClr val="FFFFFF"/>
                </a:solidFill>
              </a:rPr>
              <a:t> 2.1</a:t>
            </a:r>
          </a:p>
          <a:p>
            <a:pPr indent="-2286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500" dirty="0" err="1">
                <a:solidFill>
                  <a:srgbClr val="FFFFFF"/>
                </a:solidFill>
              </a:rPr>
              <a:t>Profil</a:t>
            </a:r>
            <a:r>
              <a:rPr lang="en-US" sz="1500" dirty="0">
                <a:solidFill>
                  <a:srgbClr val="FFFFFF"/>
                </a:solidFill>
              </a:rPr>
              <a:t> </a:t>
            </a:r>
            <a:r>
              <a:rPr lang="en-US" sz="1500" dirty="0" err="1">
                <a:solidFill>
                  <a:srgbClr val="FFFFFF"/>
                </a:solidFill>
              </a:rPr>
              <a:t>Informatică</a:t>
            </a:r>
            <a:endParaRPr lang="en-US" sz="1500" dirty="0">
              <a:solidFill>
                <a:srgbClr val="FFFFFF"/>
              </a:solidFill>
            </a:endParaRPr>
          </a:p>
        </p:txBody>
      </p:sp>
      <p:pic>
        <p:nvPicPr>
          <p:cNvPr id="6" name="Picture Placeholder 5" descr="A picture containing text, building, old, place of worship&#10;&#10;Description automatically generated">
            <a:extLst>
              <a:ext uri="{FF2B5EF4-FFF2-40B4-BE49-F238E27FC236}">
                <a16:creationId xmlns:a16="http://schemas.microsoft.com/office/drawing/2014/main" id="{4367D5BD-DDDD-C31D-BA67-2F532697320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9668" r="13803"/>
          <a:stretch/>
        </p:blipFill>
        <p:spPr>
          <a:xfrm>
            <a:off x="3866988" y="10"/>
            <a:ext cx="9290715" cy="6857990"/>
          </a:xfrm>
          <a:prstGeom prst="rect">
            <a:avLst/>
          </a:prstGeom>
        </p:spPr>
      </p:pic>
      <p:sp>
        <p:nvSpPr>
          <p:cNvPr id="88" name="Rectangle 36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40701852-AE6C-4783-8DBD-B0CBAC166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8728" y="-192166"/>
            <a:ext cx="8303384" cy="46181"/>
          </a:xfrm>
        </p:spPr>
        <p:txBody>
          <a:bodyPr>
            <a:noAutofit/>
          </a:bodyPr>
          <a:lstStyle/>
          <a:p>
            <a:br>
              <a:rPr lang="en-US" sz="1800" b="1" dirty="0">
                <a:solidFill>
                  <a:srgbClr val="936C51"/>
                </a:solidFill>
                <a:highlight>
                  <a:srgbClr val="000000"/>
                </a:highlight>
              </a:rPr>
            </a:br>
            <a:endParaRPr lang="en-US" sz="1800" b="1" dirty="0">
              <a:solidFill>
                <a:srgbClr val="936C51"/>
              </a:solidFill>
              <a:highlight>
                <a:srgbClr val="000000"/>
              </a:highligh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1C4EBB-2B80-C829-A770-34D3584AEDD7}"/>
              </a:ext>
            </a:extLst>
          </p:cNvPr>
          <p:cNvSpPr/>
          <p:nvPr/>
        </p:nvSpPr>
        <p:spPr>
          <a:xfrm>
            <a:off x="-16406" y="604344"/>
            <a:ext cx="4050791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Afisarea</a:t>
            </a:r>
            <a:r>
              <a:rPr 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4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unui</a:t>
            </a:r>
            <a:r>
              <a:rPr 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4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numar</a:t>
            </a:r>
            <a:r>
              <a:rPr 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in </a:t>
            </a:r>
            <a:r>
              <a:rPr lang="en-US" sz="24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cifre</a:t>
            </a:r>
            <a:r>
              <a:rPr 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4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romane</a:t>
            </a:r>
            <a:r>
              <a:rPr 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(I, V, X, L, C, D , M)</a:t>
            </a:r>
          </a:p>
        </p:txBody>
      </p:sp>
    </p:spTree>
    <p:extLst>
      <p:ext uri="{BB962C8B-B14F-4D97-AF65-F5344CB8AC3E}">
        <p14:creationId xmlns:p14="http://schemas.microsoft.com/office/powerpoint/2010/main" val="17139409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 animBg="1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FE58CE81-79F8-4E88-A7B1-6103D70D0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Etapele</a:t>
            </a:r>
            <a:r>
              <a:rPr lang="en-US" dirty="0"/>
              <a:t> </a:t>
            </a:r>
            <a:r>
              <a:rPr lang="en-US" dirty="0" err="1"/>
              <a:t>proiectului</a:t>
            </a:r>
            <a:endParaRPr lang="en-US" dirty="0"/>
          </a:p>
        </p:txBody>
      </p:sp>
      <p:pic>
        <p:nvPicPr>
          <p:cNvPr id="8" name="Picture Placeholder 7" descr="A close-up of a drum set">
            <a:extLst>
              <a:ext uri="{FF2B5EF4-FFF2-40B4-BE49-F238E27FC236}">
                <a16:creationId xmlns:a16="http://schemas.microsoft.com/office/drawing/2014/main" id="{D100A0FD-C488-4726-8EF3-3E53B4E7A7B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" r="352"/>
          <a:stretch/>
        </p:blipFill>
        <p:spPr/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104D264-19F5-47BB-9134-C9A3CEBC78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/>
              <a:t>Introducere</a:t>
            </a:r>
            <a:endParaRPr lang="en-US" dirty="0"/>
          </a:p>
          <a:p>
            <a:r>
              <a:rPr lang="en-US" dirty="0" err="1"/>
              <a:t>Detalii</a:t>
            </a:r>
            <a:r>
              <a:rPr lang="en-US" dirty="0"/>
              <a:t> </a:t>
            </a:r>
            <a:r>
              <a:rPr lang="en-US" dirty="0" err="1"/>
              <a:t>proiect</a:t>
            </a:r>
            <a:endParaRPr lang="en-US" dirty="0"/>
          </a:p>
          <a:p>
            <a:r>
              <a:rPr lang="en-US" dirty="0"/>
              <a:t>Fun facts</a:t>
            </a:r>
          </a:p>
          <a:p>
            <a:r>
              <a:rPr lang="en-US" dirty="0" err="1"/>
              <a:t>Bibliografie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084D5E-27CA-4C1F-A2EC-760AE93FE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1B54F8-5CA5-46A9-86AA-1BF047C38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8F70B7-1A31-4434-AAFC-A5D0CAA10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2A52314-D977-4B70-A52B-BD18C4129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4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5000" r="2500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62" name="Graphic 61">
            <a:extLst>
              <a:ext uri="{FF2B5EF4-FFF2-40B4-BE49-F238E27FC236}">
                <a16:creationId xmlns:a16="http://schemas.microsoft.com/office/drawing/2014/main" id="{08453B12-6818-452E-8213-837B2C23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47100" y="33090"/>
            <a:ext cx="3644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094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1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69">
            <a:extLst>
              <a:ext uri="{FF2B5EF4-FFF2-40B4-BE49-F238E27FC236}">
                <a16:creationId xmlns:a16="http://schemas.microsoft.com/office/drawing/2014/main" id="{600B5AE2-C5CC-499C-8F2D-249888BE2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" name="Rectangle 71">
            <a:extLst>
              <a:ext uri="{FF2B5EF4-FFF2-40B4-BE49-F238E27FC236}">
                <a16:creationId xmlns:a16="http://schemas.microsoft.com/office/drawing/2014/main" id="{BA7A3698-B350-40E5-8475-9BCC41A08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4" name="Straight Connector 73">
            <a:extLst>
              <a:ext uri="{FF2B5EF4-FFF2-40B4-BE49-F238E27FC236}">
                <a16:creationId xmlns:a16="http://schemas.microsoft.com/office/drawing/2014/main" id="{0AC655C7-EC94-4BE6-84C8-2F9EFBBB2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5" name="Rectangle 75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33">
            <a:extLst>
              <a:ext uri="{FF2B5EF4-FFF2-40B4-BE49-F238E27FC236}">
                <a16:creationId xmlns:a16="http://schemas.microsoft.com/office/drawing/2014/main" id="{FFDFC4E2-C9DE-4F2E-A89C-715209C0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5"/>
            <a:ext cx="3100136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600" kern="1200" spc="-50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Introducere</a:t>
            </a:r>
            <a:endParaRPr lang="en-US" sz="3600" kern="1200" spc="-50" baseline="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86" name="Straight Connector 77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743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6E7A249-5611-42FD-975D-23A8754CDE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2371" y="2736574"/>
            <a:ext cx="3084844" cy="33660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cadrul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acestui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proiect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am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detaliat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și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desfășurat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modalitatea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afișare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unui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număr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în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cifre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romane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BF3A7C-6F25-4CD0-85C5-EE1A21BCB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429" y="6459785"/>
            <a:ext cx="314178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</a:pPr>
            <a:r>
              <a:rPr lang="en-US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pic>
        <p:nvPicPr>
          <p:cNvPr id="14" name="Picture Placeholder 13" descr="A clock on a tower&#10;&#10;Description automatically generated with medium confidence">
            <a:extLst>
              <a:ext uri="{FF2B5EF4-FFF2-40B4-BE49-F238E27FC236}">
                <a16:creationId xmlns:a16="http://schemas.microsoft.com/office/drawing/2014/main" id="{CE2FB1FA-0E09-554E-2CA5-C6F71C49AB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235" r="20112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8DCB15-B29C-40F0-9B09-422989A486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21099" y="6459785"/>
            <a:ext cx="17353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C93D79-8EC5-46CD-AA16-7851250E7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9742" y="6459785"/>
            <a:ext cx="60274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667420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1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microphone on a stand">
            <a:extLst>
              <a:ext uri="{FF2B5EF4-FFF2-40B4-BE49-F238E27FC236}">
                <a16:creationId xmlns:a16="http://schemas.microsoft.com/office/drawing/2014/main" id="{ED3D65D2-9DE9-4232-8700-901200E7178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29" b="7529"/>
          <a:stretch/>
        </p:blipFill>
        <p:spPr/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id="{31EBF600-1098-4A50-AF3D-91E026D36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90"/>
            <a:ext cx="5970123" cy="4684719"/>
          </a:xfrm>
        </p:spPr>
        <p:txBody>
          <a:bodyPr/>
          <a:lstStyle/>
          <a:p>
            <a:r>
              <a:rPr lang="en-US" noProof="0" dirty="0" err="1"/>
              <a:t>Detalii</a:t>
            </a:r>
            <a:r>
              <a:rPr lang="en-US" noProof="0" dirty="0"/>
              <a:t> </a:t>
            </a:r>
            <a:r>
              <a:rPr lang="en-US" noProof="0" dirty="0" err="1"/>
              <a:t>proiect</a:t>
            </a:r>
            <a:r>
              <a:rPr lang="en-US" noProof="0" dirty="0"/>
              <a:t>​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FA71AD6-2CA1-4664-ABEF-DBF332EE45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583E7-034B-4949-8B1B-89B6E90E1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9D3D4E-0011-469E-AA24-739408B70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C5D76D-D9F6-4527-93DB-59169776D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21" name="Graphic 19">
            <a:extLst>
              <a:ext uri="{FF2B5EF4-FFF2-40B4-BE49-F238E27FC236}">
                <a16:creationId xmlns:a16="http://schemas.microsoft.com/office/drawing/2014/main" id="{ADED2ED2-D5D8-4799-AA3B-2CD98F0118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87062" y="0"/>
            <a:ext cx="10604938" cy="6858000"/>
          </a:xfrm>
          <a:custGeom>
            <a:avLst/>
            <a:gdLst>
              <a:gd name="connsiteX0" fmla="*/ 8623173 w 8623173"/>
              <a:gd name="connsiteY0" fmla="*/ 1435608 h 5138737"/>
              <a:gd name="connsiteX1" fmla="*/ 5890641 w 8623173"/>
              <a:gd name="connsiteY1" fmla="*/ 0 h 5138737"/>
              <a:gd name="connsiteX2" fmla="*/ 0 w 8623173"/>
              <a:gd name="connsiteY2" fmla="*/ 0 h 5138737"/>
              <a:gd name="connsiteX3" fmla="*/ 5300091 w 8623173"/>
              <a:gd name="connsiteY3" fmla="*/ 2752535 h 5138737"/>
              <a:gd name="connsiteX4" fmla="*/ 659797 w 8623173"/>
              <a:gd name="connsiteY4" fmla="*/ 5138738 h 5138737"/>
              <a:gd name="connsiteX5" fmla="*/ 6609683 w 8623173"/>
              <a:gd name="connsiteY5" fmla="*/ 5138738 h 5138737"/>
              <a:gd name="connsiteX6" fmla="*/ 8623173 w 8623173"/>
              <a:gd name="connsiteY6" fmla="*/ 4083177 h 5138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23173" h="5138737">
                <a:moveTo>
                  <a:pt x="8623173" y="1435608"/>
                </a:moveTo>
                <a:lnTo>
                  <a:pt x="5890641" y="0"/>
                </a:lnTo>
                <a:lnTo>
                  <a:pt x="0" y="0"/>
                </a:lnTo>
                <a:lnTo>
                  <a:pt x="5300091" y="2752535"/>
                </a:lnTo>
                <a:lnTo>
                  <a:pt x="659797" y="5138738"/>
                </a:lnTo>
                <a:lnTo>
                  <a:pt x="6609683" y="5138738"/>
                </a:lnTo>
                <a:lnTo>
                  <a:pt x="8623173" y="4083177"/>
                </a:lnTo>
                <a:close/>
              </a:path>
            </a:pathLst>
          </a:custGeom>
          <a:solidFill>
            <a:schemeClr val="accent2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8289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5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17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19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21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9D905F5-C76C-8D34-7873-ED378183F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4800" spc="-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Conversie</a:t>
            </a:r>
            <a:endParaRPr lang="en-US" sz="4800" spc="-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Picture Placeholder 10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9CD5F06-7550-3708-DFF3-A1404CE8F37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370" b="370"/>
          <a:stretch>
            <a:fillRect/>
          </a:stretch>
        </p:blipFill>
        <p:spPr>
          <a:xfrm>
            <a:off x="-37738" y="252510"/>
            <a:ext cx="7805784" cy="5829295"/>
          </a:xfrm>
          <a:prstGeom prst="rect">
            <a:avLst/>
          </a:prstGeom>
        </p:spPr>
      </p:pic>
      <p:cxnSp>
        <p:nvCxnSpPr>
          <p:cNvPr id="32" name="Straight Connector 23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0EFF4E-D825-DD50-D23E-328721BEDC2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59485" y="2198914"/>
            <a:ext cx="3690257" cy="3670180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DA0C89-B96E-8E7B-8885-A8F8A88D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E4F1EA-BCF0-1D2A-1C84-6A3AC52A0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C7655F-1441-10C7-E103-8CD236472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A9E80BB-C0DF-4F1B-8821-E3FD53412EFF}" type="slidenum">
              <a:rPr lang="en-US" smtClean="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747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C0982996-A1AC-4484-BA1F-92D9D810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478" y="1092819"/>
            <a:ext cx="4594823" cy="557552"/>
          </a:xfrm>
        </p:spPr>
        <p:txBody>
          <a:bodyPr>
            <a:normAutofit/>
          </a:bodyPr>
          <a:lstStyle/>
          <a:p>
            <a:r>
              <a:rPr lang="en-US" dirty="0"/>
              <a:t>Fun facts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CA793C47-D157-471A-9E0C-E14D53BAD1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5858" y="2200285"/>
            <a:ext cx="5862407" cy="4040716"/>
          </a:xfrm>
        </p:spPr>
        <p:txBody>
          <a:bodyPr>
            <a:normAutofit/>
          </a:bodyPr>
          <a:lstStyle/>
          <a:p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țările</a:t>
            </a:r>
            <a:r>
              <a:rPr lang="en-US" dirty="0"/>
              <a:t> </a:t>
            </a:r>
            <a:r>
              <a:rPr lang="en-US" dirty="0" err="1"/>
              <a:t>baltice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Rusia</a:t>
            </a:r>
            <a:r>
              <a:rPr lang="en-US" dirty="0"/>
              <a:t>, </a:t>
            </a:r>
            <a:r>
              <a:rPr lang="en-US" dirty="0" err="1"/>
              <a:t>zilele</a:t>
            </a:r>
            <a:r>
              <a:rPr lang="en-US" dirty="0"/>
              <a:t> </a:t>
            </a:r>
            <a:r>
              <a:rPr lang="en-US" dirty="0" err="1"/>
              <a:t>săptămânii</a:t>
            </a:r>
            <a:r>
              <a:rPr lang="en-US" dirty="0"/>
              <a:t>, sunt </a:t>
            </a:r>
            <a:r>
              <a:rPr lang="en-US" dirty="0" err="1"/>
              <a:t>adesea</a:t>
            </a:r>
            <a:r>
              <a:rPr lang="en-US" dirty="0"/>
              <a:t> </a:t>
            </a:r>
            <a:r>
              <a:rPr lang="en-US" dirty="0" err="1"/>
              <a:t>scrise</a:t>
            </a:r>
            <a:r>
              <a:rPr lang="en-US" dirty="0"/>
              <a:t> ca </a:t>
            </a:r>
            <a:r>
              <a:rPr lang="en-US" dirty="0" err="1"/>
              <a:t>numere</a:t>
            </a:r>
            <a:r>
              <a:rPr lang="en-US" dirty="0"/>
              <a:t> </a:t>
            </a:r>
            <a:r>
              <a:rPr lang="en-US" dirty="0" err="1"/>
              <a:t>romane</a:t>
            </a:r>
            <a:r>
              <a:rPr lang="en-US" dirty="0"/>
              <a:t>, I </a:t>
            </a:r>
            <a:r>
              <a:rPr lang="en-US" dirty="0" err="1"/>
              <a:t>fiind</a:t>
            </a:r>
            <a:r>
              <a:rPr lang="en-US" dirty="0"/>
              <a:t> </a:t>
            </a:r>
            <a:r>
              <a:rPr lang="en-US" dirty="0" err="1"/>
              <a:t>luni</a:t>
            </a:r>
            <a:r>
              <a:rPr lang="en-US" dirty="0"/>
              <a:t>.</a:t>
            </a:r>
          </a:p>
          <a:p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Franța</a:t>
            </a:r>
            <a:r>
              <a:rPr lang="en-US" dirty="0"/>
              <a:t>, </a:t>
            </a:r>
            <a:r>
              <a:rPr lang="en-US" dirty="0" err="1"/>
              <a:t>trimestrele</a:t>
            </a:r>
            <a:r>
              <a:rPr lang="en-US" dirty="0"/>
              <a:t> sunt </a:t>
            </a:r>
            <a:r>
              <a:rPr lang="en-US" dirty="0" err="1"/>
              <a:t>uneori</a:t>
            </a:r>
            <a:r>
              <a:rPr lang="en-US" dirty="0"/>
              <a:t> </a:t>
            </a:r>
            <a:r>
              <a:rPr lang="en-US" dirty="0" err="1"/>
              <a:t>numărate</a:t>
            </a:r>
            <a:r>
              <a:rPr lang="en-US" dirty="0"/>
              <a:t> cu </a:t>
            </a:r>
            <a:r>
              <a:rPr lang="en-US" dirty="0" err="1"/>
              <a:t>cifre</a:t>
            </a:r>
            <a:r>
              <a:rPr lang="en-US" dirty="0"/>
              <a:t> </a:t>
            </a:r>
            <a:r>
              <a:rPr lang="en-US" dirty="0" err="1"/>
              <a:t>romane</a:t>
            </a:r>
            <a:r>
              <a:rPr lang="en-US" dirty="0"/>
              <a:t>. </a:t>
            </a:r>
          </a:p>
          <a:p>
            <a:r>
              <a:rPr lang="en-US" dirty="0" err="1"/>
              <a:t>Simbolul</a:t>
            </a:r>
            <a:r>
              <a:rPr lang="en-US" dirty="0"/>
              <a:t> </a:t>
            </a:r>
            <a:r>
              <a:rPr lang="en-US" dirty="0" err="1"/>
              <a:t>codului</a:t>
            </a:r>
            <a:r>
              <a:rPr lang="en-US" dirty="0"/>
              <a:t> Morse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litera</a:t>
            </a:r>
            <a:r>
              <a:rPr lang="en-US" dirty="0"/>
              <a:t> V, </a:t>
            </a:r>
            <a:r>
              <a:rPr lang="en-US" dirty="0" err="1"/>
              <a:t>dit</a:t>
            </a:r>
            <a:r>
              <a:rPr lang="en-US" dirty="0"/>
              <a:t>-</a:t>
            </a:r>
            <a:r>
              <a:rPr lang="en-US" dirty="0" err="1"/>
              <a:t>dit</a:t>
            </a:r>
            <a:r>
              <a:rPr lang="en-US" dirty="0"/>
              <a:t>-</a:t>
            </a:r>
            <a:r>
              <a:rPr lang="en-US" dirty="0" err="1"/>
              <a:t>dit</a:t>
            </a:r>
            <a:r>
              <a:rPr lang="en-US" dirty="0"/>
              <a:t>-</a:t>
            </a:r>
            <a:r>
              <a:rPr lang="en-US" dirty="0" err="1"/>
              <a:t>dit</a:t>
            </a:r>
            <a:r>
              <a:rPr lang="en-US" dirty="0"/>
              <a:t>-dah,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același</a:t>
            </a:r>
            <a:r>
              <a:rPr lang="en-US" dirty="0"/>
              <a:t> cu </a:t>
            </a:r>
            <a:r>
              <a:rPr lang="en-US" dirty="0" err="1"/>
              <a:t>celebrul</a:t>
            </a:r>
            <a:r>
              <a:rPr lang="en-US" dirty="0"/>
              <a:t> </a:t>
            </a:r>
            <a:r>
              <a:rPr lang="en-US" dirty="0" err="1"/>
              <a:t>motiv</a:t>
            </a:r>
            <a:r>
              <a:rPr lang="en-US" dirty="0"/>
              <a:t> din </a:t>
            </a:r>
            <a:r>
              <a:rPr lang="en-US" dirty="0" err="1"/>
              <a:t>Simfonia</a:t>
            </a:r>
            <a:r>
              <a:rPr lang="en-US" dirty="0"/>
              <a:t> a V-a a </a:t>
            </a:r>
            <a:r>
              <a:rPr lang="en-US" dirty="0" err="1"/>
              <a:t>lui</a:t>
            </a:r>
            <a:r>
              <a:rPr lang="en-US" dirty="0"/>
              <a:t> Beethoven, care </a:t>
            </a:r>
            <a:r>
              <a:rPr lang="en-US" dirty="0" err="1"/>
              <a:t>poate</a:t>
            </a:r>
            <a:r>
              <a:rPr lang="en-US" dirty="0"/>
              <a:t> fi </a:t>
            </a:r>
            <a:r>
              <a:rPr lang="en-US" dirty="0" err="1"/>
              <a:t>reprezentat</a:t>
            </a:r>
            <a:r>
              <a:rPr lang="en-US" dirty="0"/>
              <a:t> de </a:t>
            </a:r>
            <a:r>
              <a:rPr lang="en-US" dirty="0" err="1"/>
              <a:t>numeralul</a:t>
            </a:r>
            <a:r>
              <a:rPr lang="en-US" dirty="0"/>
              <a:t> roman V.</a:t>
            </a:r>
          </a:p>
          <a:p>
            <a:r>
              <a:rPr lang="en-US" dirty="0" err="1"/>
              <a:t>Numeralele</a:t>
            </a:r>
            <a:r>
              <a:rPr lang="en-US" dirty="0"/>
              <a:t> </a:t>
            </a:r>
            <a:r>
              <a:rPr lang="en-US" dirty="0" err="1"/>
              <a:t>romane</a:t>
            </a:r>
            <a:r>
              <a:rPr lang="en-US" dirty="0"/>
              <a:t> sunt </a:t>
            </a:r>
            <a:r>
              <a:rPr lang="en-US" dirty="0" err="1"/>
              <a:t>folosite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Super Bowl (cum </a:t>
            </a:r>
            <a:r>
              <a:rPr lang="en-US" dirty="0" err="1"/>
              <a:t>ar</a:t>
            </a:r>
            <a:r>
              <a:rPr lang="en-US" dirty="0"/>
              <a:t> fi Super Bowl XV), </a:t>
            </a:r>
            <a:r>
              <a:rPr lang="en-US" dirty="0" err="1"/>
              <a:t>deoarece</a:t>
            </a:r>
            <a:r>
              <a:rPr lang="en-US" dirty="0"/>
              <a:t> </a:t>
            </a:r>
            <a:r>
              <a:rPr lang="en-US" dirty="0" err="1"/>
              <a:t>sezonul</a:t>
            </a:r>
            <a:r>
              <a:rPr lang="en-US" dirty="0"/>
              <a:t> de </a:t>
            </a:r>
            <a:r>
              <a:rPr lang="en-US" dirty="0" err="1"/>
              <a:t>fotbal</a:t>
            </a:r>
            <a:r>
              <a:rPr lang="en-US" dirty="0"/>
              <a:t> se </a:t>
            </a:r>
            <a:r>
              <a:rPr lang="en-US" dirty="0" err="1"/>
              <a:t>încadrează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doi</a:t>
            </a:r>
            <a:r>
              <a:rPr lang="en-US" dirty="0"/>
              <a:t> ani </a:t>
            </a:r>
            <a:r>
              <a:rPr lang="en-US" dirty="0" err="1"/>
              <a:t>calendaristici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F91BA-BDFB-418F-9EC0-4A13DF4D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9" name="Date Placeholder 88">
            <a:extLst>
              <a:ext uri="{FF2B5EF4-FFF2-40B4-BE49-F238E27FC236}">
                <a16:creationId xmlns:a16="http://schemas.microsoft.com/office/drawing/2014/main" id="{A3735A71-CA90-4FA9-B491-E5A58C5D0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4F81BA-31C0-D5B2-4822-A266F2087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7540" y="-177553"/>
            <a:ext cx="5050653" cy="703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771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2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00B5AE2-C5CC-499C-8F2D-249888BE2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7A3698-B350-40E5-8475-9BCC41A08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AC655C7-EC94-4BE6-84C8-2F9EFBBB2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Placeholder 8" descr="A pair of shoes on a book&#10;&#10;Description automatically generated with medium confidence">
            <a:extLst>
              <a:ext uri="{FF2B5EF4-FFF2-40B4-BE49-F238E27FC236}">
                <a16:creationId xmlns:a16="http://schemas.microsoft.com/office/drawing/2014/main" id="{EA7F93EE-F66C-C353-7ACC-499D722A5B9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35000"/>
          </a:blip>
          <a:srcRect t="7865" b="7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5549E29-E797-4A00-B030-3AB01640C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F3594B4D-71AE-4F0A-8261-754EA22AE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4800" kern="1200" spc="-50" baseline="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Bibliografie</a:t>
            </a:r>
            <a:endParaRPr lang="en-US" sz="4800" kern="1200" spc="-5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BEF20C-FB45-D5C2-9A12-792899EF3D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97280" y="1845734"/>
            <a:ext cx="10058400" cy="1450756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  <a:hlinkClick r:id="rId3"/>
              </a:rPr>
              <a:t>https://www.myinterestingfacts.com/roman-numerals-facts/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  <a:hlinkClick r:id="rId4"/>
              </a:rPr>
              <a:t>https://www.coolaboo.com/world-history/ancient-rome/roman-numerals/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US" b="1" dirty="0">
                <a:hlinkClick r:id="rId5"/>
              </a:rPr>
              <a:t>2022 Complete Python Bootcamp -&gt; </a:t>
            </a:r>
            <a:r>
              <a:rPr lang="en-US" b="1" dirty="0">
                <a:solidFill>
                  <a:srgbClr val="00B0F0"/>
                </a:solidFill>
              </a:rPr>
              <a:t>Udemy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609E9FA-BDDE-45C4-8F5E-974D4208D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Rectangle 23">
            <a:extLst>
              <a:ext uri="{FF2B5EF4-FFF2-40B4-BE49-F238E27FC236}">
                <a16:creationId xmlns:a16="http://schemas.microsoft.com/office/drawing/2014/main" id="{7737E529-E43B-4948-B3C4-7F6B806FC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89B556-0524-B197-60D1-598A8BEE08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6F4DBC-195A-02A5-A7D8-338CCD42F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E099F-ACC6-95CD-76A9-B71EE45D6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45607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close-up of a set of xylophone">
            <a:extLst>
              <a:ext uri="{FF2B5EF4-FFF2-40B4-BE49-F238E27FC236}">
                <a16:creationId xmlns:a16="http://schemas.microsoft.com/office/drawing/2014/main" id="{8F9D2BDD-1685-481F-B253-8421541A560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/>
      </p:pic>
      <p:sp>
        <p:nvSpPr>
          <p:cNvPr id="32" name="Title 31">
            <a:extLst>
              <a:ext uri="{FF2B5EF4-FFF2-40B4-BE49-F238E27FC236}">
                <a16:creationId xmlns:a16="http://schemas.microsoft.com/office/drawing/2014/main" id="{8D996758-284E-4C63-9A4B-2C107FDFE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Multumesc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0206A59-E2C8-4E81-AE9D-B2F7ADEEAB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Iriza Ștefania</a:t>
            </a:r>
          </a:p>
          <a:p>
            <a:r>
              <a:rPr lang="en-US" dirty="0"/>
              <a:t>irizastefania@gmail.com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9BE851-241B-47F9-98FE-199655764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3CF198-93B6-4140-8171-3CD9176AE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322751-6649-4C31-8A1A-3B1A1E73F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51" name="Graphic 50">
            <a:extLst>
              <a:ext uri="{FF2B5EF4-FFF2-40B4-BE49-F238E27FC236}">
                <a16:creationId xmlns:a16="http://schemas.microsoft.com/office/drawing/2014/main" id="{90C92756-0BB5-41BC-A43D-39DE7F346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4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75850" y="1"/>
            <a:ext cx="6616149" cy="633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445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F98B39-7EBA-4823-84A5-26F4787998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6AFC83-AE02-40B8-BC2C-6B2B881062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5621FE4-3184-49E6-95AD-A045530002EF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1552</TotalTime>
  <Words>213</Words>
  <Application>Microsoft Office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Retrospect</vt:lpstr>
      <vt:lpstr> </vt:lpstr>
      <vt:lpstr>Etapele proiectului</vt:lpstr>
      <vt:lpstr>Introducere</vt:lpstr>
      <vt:lpstr>Detalii proiect​</vt:lpstr>
      <vt:lpstr>Conversie</vt:lpstr>
      <vt:lpstr>Fun facts</vt:lpstr>
      <vt:lpstr>Bibliografie</vt:lpstr>
      <vt:lpstr>Multumesc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Ștefania Iriza</dc:creator>
  <cp:lastModifiedBy>Ștefania Iriza</cp:lastModifiedBy>
  <cp:revision>1</cp:revision>
  <dcterms:created xsi:type="dcterms:W3CDTF">2022-05-21T07:47:54Z</dcterms:created>
  <dcterms:modified xsi:type="dcterms:W3CDTF">2022-05-22T09:40:26Z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